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sldIdLst>
    <p:sldId id="256" r:id="rId2"/>
    <p:sldId id="321" r:id="rId3"/>
    <p:sldId id="316" r:id="rId4"/>
    <p:sldId id="317" r:id="rId5"/>
    <p:sldId id="318" r:id="rId6"/>
    <p:sldId id="260" r:id="rId7"/>
    <p:sldId id="261" r:id="rId8"/>
    <p:sldId id="282" r:id="rId9"/>
    <p:sldId id="288" r:id="rId10"/>
    <p:sldId id="262" r:id="rId11"/>
    <p:sldId id="322" r:id="rId12"/>
    <p:sldId id="263" r:id="rId13"/>
    <p:sldId id="264" r:id="rId14"/>
    <p:sldId id="265" r:id="rId15"/>
    <p:sldId id="266" r:id="rId16"/>
    <p:sldId id="267" r:id="rId17"/>
    <p:sldId id="319" r:id="rId18"/>
    <p:sldId id="290" r:id="rId19"/>
    <p:sldId id="291" r:id="rId20"/>
    <p:sldId id="292" r:id="rId21"/>
    <p:sldId id="293" r:id="rId22"/>
    <p:sldId id="295" r:id="rId23"/>
    <p:sldId id="320" r:id="rId24"/>
    <p:sldId id="297" r:id="rId25"/>
    <p:sldId id="298" r:id="rId26"/>
    <p:sldId id="300" r:id="rId27"/>
    <p:sldId id="301" r:id="rId28"/>
    <p:sldId id="302" r:id="rId29"/>
    <p:sldId id="303" r:id="rId30"/>
    <p:sldId id="299" r:id="rId31"/>
    <p:sldId id="304" r:id="rId32"/>
    <p:sldId id="305" r:id="rId33"/>
    <p:sldId id="306" r:id="rId34"/>
    <p:sldId id="307" r:id="rId35"/>
    <p:sldId id="308" r:id="rId36"/>
    <p:sldId id="309" r:id="rId37"/>
    <p:sldId id="311" r:id="rId38"/>
    <p:sldId id="281" r:id="rId39"/>
    <p:sldId id="312" r:id="rId40"/>
    <p:sldId id="283" r:id="rId41"/>
    <p:sldId id="324" r:id="rId42"/>
    <p:sldId id="284" r:id="rId43"/>
    <p:sldId id="285" r:id="rId44"/>
    <p:sldId id="286" r:id="rId45"/>
    <p:sldId id="323" r:id="rId46"/>
    <p:sldId id="287" r:id="rId47"/>
    <p:sldId id="313" r:id="rId48"/>
    <p:sldId id="314" r:id="rId49"/>
    <p:sldId id="315" r:id="rId50"/>
    <p:sldId id="270" r:id="rId51"/>
    <p:sldId id="280" r:id="rId52"/>
    <p:sldId id="273" r:id="rId53"/>
    <p:sldId id="289" r:id="rId54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85161" autoAdjust="0"/>
  </p:normalViewPr>
  <p:slideViewPr>
    <p:cSldViewPr>
      <p:cViewPr varScale="1">
        <p:scale>
          <a:sx n="80" d="100"/>
          <a:sy n="80" d="100"/>
        </p:scale>
        <p:origin x="1092" y="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-11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1DE118D-1E65-49C2-BC64-FD752CA0D258}" type="datetimeFigureOut">
              <a:rPr lang="en-US"/>
              <a:pPr>
                <a:defRPr/>
              </a:pPr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10F4021-697B-435F-AB67-E79E7F5FD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130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§13.1.2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71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Tech: if one module would benefit from using expert system language/logic programming/functional language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01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context of Newman is that you are first </a:t>
            </a:r>
            <a:r>
              <a:rPr lang="en-US" dirty="0" err="1"/>
              <a:t>modulizing</a:t>
            </a:r>
            <a:r>
              <a:rPr lang="en-US" dirty="0"/>
              <a:t> into static modules, next step is making them to out-of-service 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0F4021-697B-435F-AB67-E79E7F5FDE8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2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D1D56-42A0-4E15-A7B7-13C5D7FE5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03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365"/>
            <a:ext cx="8229600" cy="596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52500"/>
            <a:ext cx="8305800" cy="4318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516-8E9A-4341-B9BC-EA7123011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80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7411C-50F3-439B-A172-D78B9B44E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47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88395-51D4-402F-A507-1382C6CB3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5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4E74-E97A-4D90-BF5F-D9FADEB14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17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EDFE-52F1-47B6-86A3-4A0F783CC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7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6487A-C881-4656-BFDC-10A40E38B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450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59740-54F6-453E-B57C-DF10E9722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0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EF36D-F0F7-4DB9-9ABE-45888DCD2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8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81782"/>
            <a:ext cx="8229600" cy="59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952500"/>
            <a:ext cx="830580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4B457A-9C89-40D9-BF1E-54D9B094F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 descr="http://mbg.au.dk/fileadmin/site_files/mb/Logoer/au/aulogo.jp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08"/>
            <a:ext cx="2091690" cy="829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Microservices and DevOps</a:t>
            </a:r>
            <a:endParaRPr lang="en-US" altLang="en-US" noProof="0" dirty="0"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noProof="0" dirty="0"/>
              <a:t>Scalable Microservices</a:t>
            </a:r>
          </a:p>
          <a:p>
            <a:pPr>
              <a:defRPr/>
            </a:pPr>
            <a:r>
              <a:rPr lang="en-US" sz="2000" noProof="0" dirty="0"/>
              <a:t>Splitting the Monolith aka.</a:t>
            </a:r>
            <a:br>
              <a:rPr lang="en-US" sz="2000" noProof="0" dirty="0"/>
            </a:br>
            <a:r>
              <a:rPr lang="en-US" sz="2000" noProof="0" dirty="0"/>
              <a:t>Application Modernization</a:t>
            </a:r>
            <a:endParaRPr lang="en-US" noProof="0" dirty="0"/>
          </a:p>
          <a:p>
            <a:pPr>
              <a:defRPr/>
            </a:pPr>
            <a:endParaRPr lang="en-US" noProof="0" dirty="0"/>
          </a:p>
          <a:p>
            <a:pPr>
              <a:defRPr/>
            </a:pPr>
            <a:r>
              <a:rPr lang="en-US" sz="1600" noProof="0" dirty="0"/>
              <a:t>Henrik Bærbak Christensen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30688C9-B424-4511-8132-6A47A9138572}"/>
              </a:ext>
            </a:extLst>
          </p:cNvPr>
          <p:cNvSpPr/>
          <p:nvPr/>
        </p:nvSpPr>
        <p:spPr>
          <a:xfrm>
            <a:off x="228600" y="1790700"/>
            <a:ext cx="8610600" cy="1219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AF8E62-4FD7-4F8C-86D8-31C13544C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Testing is Central…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A1595-21EE-4D02-A0A3-9D0459778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/>
          </a:p>
          <a:p>
            <a:endParaRPr lang="en-US" noProof="0" dirty="0"/>
          </a:p>
          <a:p>
            <a:r>
              <a:rPr lang="en-US" noProof="0" dirty="0"/>
              <a:t>”The only thing you can’t live without, is a deployment pipeline that performs automated testing.” </a:t>
            </a:r>
          </a:p>
          <a:p>
            <a:pPr marL="0" indent="0" algn="r">
              <a:buNone/>
            </a:pPr>
            <a:r>
              <a:rPr lang="en-US" sz="1600" noProof="0" dirty="0"/>
              <a:t>[Richardson, p 433]</a:t>
            </a:r>
          </a:p>
          <a:p>
            <a:pPr marL="0" indent="0" algn="r">
              <a:buNone/>
            </a:pPr>
            <a:endParaRPr lang="en-US" sz="1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11508-253B-441E-8643-44B76A7E4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A355F-EBB9-4CBC-836C-D5468EC2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19FD8-E283-41D5-AB98-6B25028E5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59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0313A0-03AE-4759-837F-A0C4E7252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44" y="762000"/>
            <a:ext cx="3083356" cy="1736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0342C-2998-4E19-A24B-B0718E4A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Software Vise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05CDE-F39F-4F50-8095-AB00738F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Testing is central, because…</a:t>
            </a:r>
          </a:p>
          <a:p>
            <a:endParaRPr lang="en-US" noProof="0" dirty="0"/>
          </a:p>
          <a:p>
            <a:endParaRPr lang="en-US" dirty="0"/>
          </a:p>
          <a:p>
            <a:endParaRPr lang="en-US" noProof="0" dirty="0"/>
          </a:p>
          <a:p>
            <a:endParaRPr lang="en-US" dirty="0"/>
          </a:p>
          <a:p>
            <a:endParaRPr lang="en-US" noProof="0" dirty="0"/>
          </a:p>
          <a:p>
            <a:endParaRPr lang="en-US" dirty="0"/>
          </a:p>
          <a:p>
            <a:r>
              <a:rPr lang="en-US" noProof="0" dirty="0"/>
              <a:t>… it creates confidence</a:t>
            </a:r>
            <a:r>
              <a:rPr lang="en-US" dirty="0"/>
              <a:t> that we do not introduce defects while refactoring the architecture…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41123-D172-45C3-A671-5F0AF658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083C6-3BBD-4C49-BEC0-71A03A6D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F781-95F2-4BCF-B27B-C8B650CE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A75A92-A209-478F-836A-033D40249A01}"/>
              </a:ext>
            </a:extLst>
          </p:cNvPr>
          <p:cNvSpPr/>
          <p:nvPr/>
        </p:nvSpPr>
        <p:spPr>
          <a:xfrm>
            <a:off x="1066800" y="2552700"/>
            <a:ext cx="71628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/>
              <a:t>Software Vise: Automated tests around our software unit, fixating the behavior, and early detect any behavioral changes.</a:t>
            </a:r>
          </a:p>
        </p:txBody>
      </p:sp>
    </p:spTree>
    <p:extLst>
      <p:ext uri="{BB962C8B-B14F-4D97-AF65-F5344CB8AC3E}">
        <p14:creationId xmlns:p14="http://schemas.microsoft.com/office/powerpoint/2010/main" val="3130531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36B6-EA78-43D6-9CD3-03726E604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Strangler Appl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CADC4-1470-4F12-BD09-B51D4CA6C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Benefits</a:t>
            </a:r>
          </a:p>
          <a:p>
            <a:pPr lvl="1"/>
            <a:r>
              <a:rPr lang="en-US" noProof="0" dirty="0"/>
              <a:t>Demonstrate value early and often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Minimize changes to the monolith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Evolve the Tech Deployment Infrastructure as you go</a:t>
            </a:r>
          </a:p>
          <a:p>
            <a:pPr lvl="2"/>
            <a:r>
              <a:rPr lang="en-US" noProof="0" dirty="0"/>
              <a:t>Aka: ‘You do not need it all now’…</a:t>
            </a:r>
          </a:p>
          <a:p>
            <a:pPr lvl="2"/>
            <a:endParaRPr lang="en-US" dirty="0"/>
          </a:p>
          <a:p>
            <a:pPr lvl="1"/>
            <a:r>
              <a:rPr lang="en-US" noProof="0" dirty="0"/>
              <a:t>And </a:t>
            </a:r>
            <a:r>
              <a:rPr lang="en-US" i="1" noProof="0" dirty="0"/>
              <a:t>you learn as you go!</a:t>
            </a:r>
          </a:p>
          <a:p>
            <a:pPr lvl="2"/>
            <a:r>
              <a:rPr lang="en-US" dirty="0"/>
              <a:t>How to containerize, deploy, release, test, …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A7AFA-6057-4F4F-945E-6B15D8F9C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2EDA0-1790-4619-9113-041A0734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97B50-AA7C-42CF-8306-A5F4D519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62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FBDB0-5D77-4CE3-A387-22C124D69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Refactoring Strategies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038534-486D-4819-920D-4F7E28A9D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Proposed strategies for strangling:</a:t>
            </a:r>
          </a:p>
          <a:p>
            <a:endParaRPr lang="en-US" noProof="0" dirty="0"/>
          </a:p>
          <a:p>
            <a:pPr lvl="1"/>
            <a:r>
              <a:rPr lang="en-US" noProof="0" dirty="0"/>
              <a:t>Implement </a:t>
            </a:r>
            <a:r>
              <a:rPr lang="en-US" i="1" noProof="0" dirty="0"/>
              <a:t>new</a:t>
            </a:r>
            <a:r>
              <a:rPr lang="en-US" noProof="0" dirty="0"/>
              <a:t> features as services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Separate presentation tier from backend tier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Break monolith by extracting business capabilities into services</a:t>
            </a:r>
          </a:p>
          <a:p>
            <a:pPr lvl="2"/>
            <a:r>
              <a:rPr lang="en-US" noProof="0" dirty="0"/>
              <a:t>That is: The real strangling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90AAE-C39E-4712-8A48-78C52A622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C7B64-23FD-4F54-AFA3-052F7BD22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6C542-5706-41F1-B259-0D8A7B34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0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6B281-D6DC-48C9-BC2B-6ADF84B57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New Features as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C49AB-AFC0-46A5-A222-3FFA0658B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Law of Holes: If you find yourself in a hole, stop digging</a:t>
            </a:r>
          </a:p>
          <a:p>
            <a:pPr lvl="1"/>
            <a:r>
              <a:rPr lang="en-US" noProof="0" dirty="0"/>
              <a:t>If you horse is dead, then dismount</a:t>
            </a:r>
          </a:p>
          <a:p>
            <a:pPr lvl="1"/>
            <a:endParaRPr lang="en-US" noProof="0" dirty="0"/>
          </a:p>
          <a:p>
            <a:r>
              <a:rPr lang="en-US" noProof="0" dirty="0"/>
              <a:t>New features of the Monolith that is ‘ball of mud’ should be developed as microservices</a:t>
            </a:r>
          </a:p>
          <a:p>
            <a:pPr lvl="1"/>
            <a:r>
              <a:rPr lang="en-US" noProof="0" dirty="0"/>
              <a:t>Get experience with the MS paradigm</a:t>
            </a:r>
          </a:p>
          <a:p>
            <a:pPr lvl="1"/>
            <a:r>
              <a:rPr lang="en-US" noProof="0" dirty="0"/>
              <a:t>Stops the monolith growth</a:t>
            </a:r>
          </a:p>
          <a:p>
            <a:pPr lvl="1"/>
            <a:r>
              <a:rPr lang="en-US" noProof="0" dirty="0"/>
              <a:t>Does not invalidate current monolith behavior</a:t>
            </a:r>
          </a:p>
          <a:p>
            <a:pPr lvl="2"/>
            <a:r>
              <a:rPr lang="en-US" noProof="0" dirty="0"/>
              <a:t>Lessening the risk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17C81-67DD-4A86-B658-BEEDDE63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1CD32-3CE0-4BA3-8D12-04562D15C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2327A-BE71-4BAB-8105-CC5D4DC4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F51D0-86D8-4A55-81CB-A7901722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Presentation Tier Splitting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3DDFB-D320-4A84-B2C2-A05918505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Often the Presentation tier is a feasible boundary to do a split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0476F-41AA-4D28-A3C4-A55DB65D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70A63E-ED89-4B6C-8401-841092DE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4EEA7-DB99-4712-835A-E012C6C4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092D6A-2BEE-4667-9F31-A327BDD0F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1562100"/>
            <a:ext cx="5040209" cy="40091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7753355-9AAE-4D0E-B534-857B645A9F4E}"/>
              </a:ext>
            </a:extLst>
          </p:cNvPr>
          <p:cNvSpPr/>
          <p:nvPr/>
        </p:nvSpPr>
        <p:spPr>
          <a:xfrm>
            <a:off x="5715000" y="3009900"/>
            <a:ext cx="1524000" cy="685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24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0344-2403-4452-A2E5-837A0B26A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Extract Business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C17D1-1695-4F6B-AE36-7F13BF92F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Extract one business capability at a time </a:t>
            </a:r>
          </a:p>
          <a:p>
            <a:pPr lvl="1"/>
            <a:r>
              <a:rPr lang="en-US" noProof="0" dirty="0"/>
              <a:t>Applying the strangler pattern</a:t>
            </a:r>
          </a:p>
          <a:p>
            <a:pPr lvl="1"/>
            <a:endParaRPr lang="en-US" noProof="0" dirty="0"/>
          </a:p>
          <a:p>
            <a:r>
              <a:rPr lang="en-US" noProof="0" dirty="0"/>
              <a:t>Entails</a:t>
            </a:r>
          </a:p>
          <a:p>
            <a:pPr lvl="1"/>
            <a:r>
              <a:rPr lang="en-US" noProof="0" dirty="0"/>
              <a:t>Splitting the domain model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Refactoring the database</a:t>
            </a:r>
          </a:p>
          <a:p>
            <a:pPr lvl="1"/>
            <a:endParaRPr lang="en-US" dirty="0"/>
          </a:p>
          <a:p>
            <a:r>
              <a:rPr lang="en-US" noProof="0" dirty="0"/>
              <a:t>… Which leads to the next headline…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C1CDE-2A8D-44E4-A517-E2B3489C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D9EAF-4A1C-434A-B395-A3F3B440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AC3DC-FE9C-4599-899D-37165DFB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7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8DB4E1-9740-46F0-8372-D11AC42F9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Splitting Boundaries: Seams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174133-8F44-4C9F-937E-9CDE5C9ED4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FF916-CD51-4B0C-AE9A-71A56F2B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C5D93-F869-4067-882A-747D1EF5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1CBBD-B9A7-48C1-84AC-DF4A7463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04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73EB7E-F03F-4B1B-975B-1E38487AFBFD}"/>
              </a:ext>
            </a:extLst>
          </p:cNvPr>
          <p:cNvSpPr/>
          <p:nvPr/>
        </p:nvSpPr>
        <p:spPr>
          <a:xfrm>
            <a:off x="381000" y="985156"/>
            <a:ext cx="8229600" cy="7620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CBCDC3-746D-43F2-B9A3-C0BC88545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Seams (?)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AE096-389A-4D51-845E-A019CCFD0C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Seam</a:t>
            </a:r>
            <a:r>
              <a:rPr lang="en-US" dirty="0"/>
              <a:t>: Portion of code that can be changed without impacting the rest of the code (Newman)</a:t>
            </a:r>
          </a:p>
          <a:p>
            <a:r>
              <a:rPr lang="en-US" dirty="0"/>
              <a:t>Feather himself:</a:t>
            </a:r>
          </a:p>
          <a:p>
            <a:endParaRPr lang="en-US" i="1" dirty="0"/>
          </a:p>
          <a:p>
            <a:endParaRPr lang="en-US" i="1" dirty="0"/>
          </a:p>
          <a:p>
            <a:r>
              <a:rPr lang="en-US" dirty="0"/>
              <a:t>Merriam-Webster dictionary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5555F-1CE7-4ADB-A654-CE0D7FAFB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691D-22C2-488B-AEA2-3E9D4C1D9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395A2-6B6C-41D8-B583-2EE5440A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582335-0F8A-449A-863B-09977531D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11161"/>
            <a:ext cx="5581650" cy="6572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7EEBC3-39A4-4282-B934-04CC98FE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17900"/>
            <a:ext cx="7038975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35C878-1635-45C9-8BD6-2C45C77E59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011" y="4325446"/>
            <a:ext cx="18669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98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73526-1823-4F25-A882-0789DEF87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Seamless Confusion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B5AD0-4E98-42BA-AAD8-C046133D2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Seams is a good analogy, but in my mind, authors each have their own understanding of what it means</a:t>
            </a:r>
          </a:p>
          <a:p>
            <a:pPr lvl="1"/>
            <a:r>
              <a:rPr lang="en-US" i="1" dirty="0"/>
              <a:t>Two independent ‘things’ are joined by a seam, making them form a bigger and more relevant ‘whole.’</a:t>
            </a:r>
          </a:p>
          <a:p>
            <a:pPr lvl="1"/>
            <a:r>
              <a:rPr lang="en-US" dirty="0"/>
              <a:t>But Feathers/Newman define the seam to be the ‘things’ ???</a:t>
            </a:r>
          </a:p>
          <a:p>
            <a:r>
              <a:rPr lang="en-US" dirty="0"/>
              <a:t>Anyway – </a:t>
            </a:r>
            <a:r>
              <a:rPr lang="en-US" i="1" dirty="0"/>
              <a:t>software architecture is about cutting the whole into ‘the right’ pieces (creating the seams the right places) and use a suitable technique for joining them.</a:t>
            </a:r>
          </a:p>
          <a:p>
            <a:pPr lvl="1"/>
            <a:r>
              <a:rPr lang="en-US" dirty="0"/>
              <a:t>Joining techniques: </a:t>
            </a:r>
          </a:p>
          <a:p>
            <a:pPr lvl="2"/>
            <a:r>
              <a:rPr lang="en-US" dirty="0"/>
              <a:t>API calls (in-process), </a:t>
            </a:r>
          </a:p>
          <a:p>
            <a:pPr lvl="2"/>
            <a:r>
              <a:rPr lang="en-US" dirty="0"/>
              <a:t>API calls (out-of-process)</a:t>
            </a:r>
          </a:p>
          <a:p>
            <a:pPr lvl="2"/>
            <a:r>
              <a:rPr lang="en-US" dirty="0"/>
              <a:t>Using a zillion different techniques: MQ, shared variable, methods,…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4118B-604D-467C-B319-1BE17D22D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602FF-4FD3-4FB5-86A5-1D4CFEAB4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6B2BB-5DB1-43B1-8FA2-5DC560E36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5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35FAB-0AEF-44EC-B38E-32CE3650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E7C7C-E9D5-4AD3-B1FB-8F1B7873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Making these slides took some effort to structure…</a:t>
            </a:r>
          </a:p>
          <a:p>
            <a:pPr lvl="1"/>
            <a:r>
              <a:rPr lang="en-US" dirty="0"/>
              <a:t>Newman talks a bit here and there …</a:t>
            </a:r>
          </a:p>
          <a:p>
            <a:r>
              <a:rPr lang="en-US" dirty="0"/>
              <a:t>Using Newman §5 + GOTO stuff, and Richardson §13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120EA-E287-420C-A31C-EB36E1432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DD5A99-DDA9-4AB9-A970-BB68C23D1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9815E-7222-4682-93B8-96A90FBE9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0A62CC-B5CC-4E1F-9B83-28C0ACC9F4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552700"/>
            <a:ext cx="1889185" cy="23686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67230A-16A2-454B-8A09-6E3B0120BB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552700"/>
            <a:ext cx="1752600" cy="2366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112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F1EAB-488A-4FC2-B62D-81DF526D6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Terminology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12FD2-CFF2-40E3-AE04-DBBC5942A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 – Connector Viewpoint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Component (Newman seam)</a:t>
            </a:r>
          </a:p>
          <a:p>
            <a:pPr lvl="1"/>
            <a:r>
              <a:rPr lang="en-US" dirty="0"/>
              <a:t>A microservice, a process</a:t>
            </a:r>
          </a:p>
          <a:p>
            <a:r>
              <a:rPr lang="en-US" dirty="0"/>
              <a:t>Connector (what I would call a seam…)</a:t>
            </a:r>
          </a:p>
          <a:p>
            <a:pPr lvl="1"/>
            <a:r>
              <a:rPr lang="en-US" dirty="0"/>
              <a:t>The communication: MQ, REST, 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16F8F-29ED-490C-B867-8923D9F8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07C11-8D74-436D-BCAC-1051105E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667E-1773-4710-92CB-B69871403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AAF706-1679-4719-BCBB-A9B528334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1333500"/>
            <a:ext cx="7877175" cy="2143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22AC14-2F3A-469F-8540-435B9FEC3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913" y="3390900"/>
            <a:ext cx="2170887" cy="10715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226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D06A4F-90FC-4C76-97C0-1F8CB51054A8}"/>
              </a:ext>
            </a:extLst>
          </p:cNvPr>
          <p:cNvSpPr/>
          <p:nvPr/>
        </p:nvSpPr>
        <p:spPr>
          <a:xfrm>
            <a:off x="228600" y="4205036"/>
            <a:ext cx="8686800" cy="8382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4A67CC-AD0C-48EC-AE90-85DEC2ADF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Monolith and Coupling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99D55-E7A8-4D16-B4B9-58D20E259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Coupling and cohesion have non-code aspects: The deployment aspect</a:t>
            </a:r>
          </a:p>
          <a:p>
            <a:pPr lvl="1"/>
            <a:r>
              <a:rPr lang="en-US" dirty="0"/>
              <a:t>It may be that my code change is highly cohesive and decoupled from the rest of the codebase, but…</a:t>
            </a:r>
          </a:p>
          <a:p>
            <a:pPr lvl="1"/>
            <a:r>
              <a:rPr lang="en-US" dirty="0"/>
              <a:t>… if I have a monolith, then I have to </a:t>
            </a:r>
            <a:r>
              <a:rPr lang="en-US" i="1" dirty="0"/>
              <a:t>redeploy the full monolith due to that single code change</a:t>
            </a:r>
          </a:p>
          <a:p>
            <a:pPr lvl="1"/>
            <a:endParaRPr lang="en-US" i="1" dirty="0"/>
          </a:p>
          <a:p>
            <a:pPr lvl="1"/>
            <a:r>
              <a:rPr lang="en-US" b="1" dirty="0"/>
              <a:t>High coupling in the deployment viewpoint/aspect </a:t>
            </a:r>
            <a:r>
              <a:rPr lang="en-US" b="1" dirty="0">
                <a:sym typeface="Wingdings" panose="05000000000000000000" pitchFamily="2" charset="2"/>
              </a:rPr>
              <a:t></a:t>
            </a:r>
          </a:p>
          <a:p>
            <a:pPr lvl="1"/>
            <a:endParaRPr lang="en-US" b="1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Microservices enable decoupling in the deployment space </a:t>
            </a:r>
            <a:r>
              <a:rPr lang="en-US" i="1" dirty="0">
                <a:sym typeface="Wingdings" panose="05000000000000000000" pitchFamily="2" charset="2"/>
              </a:rPr>
              <a:t>as well </a:t>
            </a:r>
            <a:r>
              <a:rPr lang="en-US" dirty="0">
                <a:sym typeface="Wingdings" panose="05000000000000000000" pitchFamily="2" charset="2"/>
              </a:rPr>
              <a:t>as in the code space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B7E01-A498-4C4C-939B-78F07A017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73877-67E8-4567-AF3E-86945A2D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E356F-7475-45D2-B2A3-89CBE00B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30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1FA6-E4A9-4A65-AA50-E6B91C46D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BC as Seam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F3E1C-BBB2-4854-BD6F-6FD468B37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Newman argue (or postulate?) that bounded contexts work well as seams</a:t>
            </a:r>
          </a:p>
          <a:p>
            <a:r>
              <a:rPr lang="en-US" dirty="0"/>
              <a:t>Process</a:t>
            </a:r>
          </a:p>
          <a:p>
            <a:pPr lvl="1"/>
            <a:r>
              <a:rPr lang="en-US" dirty="0"/>
              <a:t>Break apart as modules first	</a:t>
            </a:r>
            <a:r>
              <a:rPr lang="en-US" i="1" dirty="0"/>
              <a:t>kind of ‘monolith first’ pattern</a:t>
            </a:r>
            <a:endParaRPr lang="en-US" dirty="0"/>
          </a:p>
          <a:p>
            <a:pPr lvl="1"/>
            <a:r>
              <a:rPr lang="en-US" dirty="0"/>
              <a:t>‘</a:t>
            </a:r>
            <a:r>
              <a:rPr lang="en-US" dirty="0" err="1"/>
              <a:t>Microservicize</a:t>
            </a:r>
            <a:r>
              <a:rPr lang="en-US" dirty="0"/>
              <a:t>’ modules next…</a:t>
            </a:r>
          </a:p>
          <a:p>
            <a:r>
              <a:rPr lang="en-US" dirty="0"/>
              <a:t>In which order? Consider</a:t>
            </a:r>
          </a:p>
          <a:p>
            <a:pPr lvl="1"/>
            <a:r>
              <a:rPr lang="en-US" dirty="0"/>
              <a:t>Pace of change: Pick the one which changes fast</a:t>
            </a:r>
          </a:p>
          <a:p>
            <a:pPr lvl="1"/>
            <a:r>
              <a:rPr lang="en-US" dirty="0"/>
              <a:t>Team structure: Pick the one whose team is out-of-house</a:t>
            </a:r>
          </a:p>
          <a:p>
            <a:pPr lvl="1"/>
            <a:r>
              <a:rPr lang="en-US" dirty="0"/>
              <a:t>Security: Pick the one that has stricter security concerns</a:t>
            </a:r>
          </a:p>
          <a:p>
            <a:pPr lvl="1"/>
            <a:r>
              <a:rPr lang="en-US" dirty="0"/>
              <a:t>Technology: Pick the one that has specialized tech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E3D07-91E2-4866-9B53-4554DF2B5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24835-3A5B-4870-9B43-AE29231B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62C9E-1DD3-45BB-B858-41C494C9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25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1477F-9AF7-4B33-BF65-5FCC431E8E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Extraction Tactics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3B071-2697-4E28-8F99-BB1CC30D41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Newman focus: The Database</a:t>
            </a:r>
          </a:p>
        </p:txBody>
      </p:sp>
    </p:spTree>
    <p:extLst>
      <p:ext uri="{BB962C8B-B14F-4D97-AF65-F5344CB8AC3E}">
        <p14:creationId xmlns:p14="http://schemas.microsoft.com/office/powerpoint/2010/main" val="3677566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25A0-B1DD-4F05-9722-66500127E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E707D-E840-4856-BDF5-F86B1A9F40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Breaking a component/module into two microservices means handling those </a:t>
            </a:r>
            <a:r>
              <a:rPr lang="en-US" i="1" dirty="0"/>
              <a:t>references</a:t>
            </a:r>
            <a:r>
              <a:rPr lang="en-US" dirty="0"/>
              <a:t> that cross the connector</a:t>
            </a:r>
          </a:p>
          <a:p>
            <a:r>
              <a:rPr lang="en-US" dirty="0"/>
              <a:t>Many forms of coupling</a:t>
            </a:r>
          </a:p>
          <a:p>
            <a:pPr lvl="1"/>
            <a:r>
              <a:rPr lang="en-US" dirty="0"/>
              <a:t>Object method call</a:t>
            </a:r>
          </a:p>
          <a:p>
            <a:pPr lvl="1"/>
            <a:r>
              <a:rPr lang="en-US" dirty="0"/>
              <a:t>Shared data (the database!)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684CF-F38A-4149-AA48-F66640858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4A32F-BD5E-4BD0-A326-8B7197553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D1CB41-0EC4-4341-9DB9-8D8518BC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5E1214-9B4C-4B5F-A3EC-A2527048C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9" y="3390900"/>
            <a:ext cx="4874417" cy="1752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054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D1C18-0911-4009-9D4F-A95553A0B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1D5A7-B27F-4ADC-B645-1F32514E2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Classic Three-Tier systems all share the same database</a:t>
            </a:r>
          </a:p>
          <a:p>
            <a:pPr lvl="1"/>
            <a:r>
              <a:rPr lang="en-US" dirty="0"/>
              <a:t>The breeding ground for a ‘big ball of mud’/Spaghetti structure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Problem # 1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Understanding the table structure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Create an ER diagram 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 be a major undertaking by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itself…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Foreign key relations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Tools may help…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EEE73-7F5F-4525-A3E8-0EF63D2B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015FC-A83E-4881-8370-A99DE463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9C68A7-CDB8-4402-A8D2-3FEE24CBC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BCA703-A42E-4EF0-8679-3C86C393F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66899"/>
            <a:ext cx="3743325" cy="33357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7971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7B253-C2C0-49B6-B579-6BFF611C0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AC975F-C458-496B-B571-D39A70988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Ex: Finance</a:t>
            </a:r>
          </a:p>
          <a:p>
            <a:pPr lvl="1"/>
            <a:r>
              <a:rPr lang="en-US" dirty="0"/>
              <a:t>Instead of ‘400 copies of sku-185, made 1300$’ we want</a:t>
            </a:r>
          </a:p>
          <a:p>
            <a:pPr lvl="1"/>
            <a:r>
              <a:rPr lang="en-US" dirty="0"/>
              <a:t>‘400 copies of “</a:t>
            </a:r>
            <a:r>
              <a:rPr lang="en-US" dirty="0" err="1"/>
              <a:t>Matas</a:t>
            </a:r>
            <a:r>
              <a:rPr lang="en-US" dirty="0"/>
              <a:t>/hand sanitizer”, made 1300$’</a:t>
            </a:r>
          </a:p>
          <a:p>
            <a:pPr lvl="1"/>
            <a:r>
              <a:rPr lang="en-US" dirty="0"/>
              <a:t>Require lookup in ‘catalog’ for key ‘sku-185’ to get item name…</a:t>
            </a:r>
          </a:p>
          <a:p>
            <a:pPr lvl="2"/>
            <a:r>
              <a:rPr lang="en-US" dirty="0"/>
              <a:t>Aka ‘join tables’</a:t>
            </a:r>
          </a:p>
          <a:p>
            <a:r>
              <a:rPr lang="en-US" dirty="0"/>
              <a:t>However, splitting into two services now…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DF996-2EA2-4BBE-8F5A-10AD02A93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C80E7B-DF5E-4CEC-B9B6-9F7BF439D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39130-5298-465D-BAFC-BF4291F2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632940-F78E-4685-AC84-81AB6E7B2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238500"/>
            <a:ext cx="481888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65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0CB6-BF00-450B-B304-8E1582A76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Foreign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5DBD1-69BD-4CC9-ABFC-EAC51E958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step breaking (if part of a ‘strangling effort’)</a:t>
            </a:r>
          </a:p>
          <a:p>
            <a:pPr lvl="1"/>
            <a:r>
              <a:rPr lang="en-US" dirty="0"/>
              <a:t>Step 1: Replace ‘join’ at database level with API call</a:t>
            </a:r>
          </a:p>
          <a:p>
            <a:pPr lvl="2"/>
            <a:r>
              <a:rPr lang="en-US" dirty="0"/>
              <a:t>String </a:t>
            </a:r>
            <a:r>
              <a:rPr lang="en-US" dirty="0" err="1"/>
              <a:t>itemName</a:t>
            </a:r>
            <a:r>
              <a:rPr lang="en-US" dirty="0"/>
              <a:t> = </a:t>
            </a:r>
            <a:r>
              <a:rPr lang="en-US" dirty="0" err="1"/>
              <a:t>catalog.getNameOf</a:t>
            </a:r>
            <a:r>
              <a:rPr lang="en-US" dirty="0"/>
              <a:t>(“sku-185”);</a:t>
            </a:r>
          </a:p>
          <a:p>
            <a:pPr lvl="1"/>
            <a:r>
              <a:rPr lang="en-US" dirty="0"/>
              <a:t>Step 2: Replace API call with out-of-service calls</a:t>
            </a:r>
          </a:p>
          <a:p>
            <a:pPr lvl="2"/>
            <a:r>
              <a:rPr lang="en-US" dirty="0"/>
              <a:t>Alas, make ‘catalog’ a connector implementation </a:t>
            </a:r>
          </a:p>
          <a:p>
            <a:pPr lvl="3"/>
            <a:r>
              <a:rPr lang="en-US" dirty="0"/>
              <a:t>Replace </a:t>
            </a:r>
            <a:r>
              <a:rPr lang="en-US" dirty="0" err="1"/>
              <a:t>catalogServant</a:t>
            </a:r>
            <a:r>
              <a:rPr lang="en-US" dirty="0"/>
              <a:t> with </a:t>
            </a:r>
            <a:r>
              <a:rPr lang="en-US" dirty="0" err="1"/>
              <a:t>catalogProxy</a:t>
            </a:r>
            <a:r>
              <a:rPr lang="en-US" dirty="0"/>
              <a:t>, OR</a:t>
            </a:r>
          </a:p>
          <a:p>
            <a:pPr lvl="3"/>
            <a:r>
              <a:rPr lang="en-US" dirty="0"/>
              <a:t>Replace </a:t>
            </a:r>
            <a:r>
              <a:rPr lang="en-US" dirty="0" err="1"/>
              <a:t>catalogServant</a:t>
            </a:r>
            <a:r>
              <a:rPr lang="en-US" dirty="0"/>
              <a:t> with </a:t>
            </a:r>
            <a:r>
              <a:rPr lang="en-US" dirty="0" err="1"/>
              <a:t>catalogRESTConnector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F4C91-6A37-422E-8416-0E54A085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1C0875-080A-4D2F-8D3E-F45B4AA3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C58F8-3F08-40F7-8437-D6390055E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AFF9D9-003C-4362-99BE-FB6CC8A70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172" y="3428006"/>
            <a:ext cx="4791456" cy="217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0526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C3DA0-FAA3-4774-A41C-1455D2A2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A117D-255E-4D9C-9812-9CACE7F8C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Ring a bell?</a:t>
            </a:r>
          </a:p>
          <a:p>
            <a:pPr lvl="1"/>
            <a:r>
              <a:rPr lang="en-US" i="1" dirty="0"/>
              <a:t>This is the NoSQL paradigm. No support for joins in the database, replace it with client side (manual) joins</a:t>
            </a:r>
          </a:p>
          <a:p>
            <a:pPr lvl="1"/>
            <a:endParaRPr lang="en-US" i="1" dirty="0"/>
          </a:p>
          <a:p>
            <a:r>
              <a:rPr lang="en-US" dirty="0"/>
              <a:t>The trade-off discussion is the same…</a:t>
            </a:r>
          </a:p>
          <a:p>
            <a:pPr lvl="1"/>
            <a:r>
              <a:rPr lang="en-US" dirty="0"/>
              <a:t>One server call is now two server calls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Constraint checking (foreign key relations) are now the duty of the clients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1AE36-E03C-42CA-AB81-514E05273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F4DB1-C700-409B-8821-019C286AE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9E29A-0207-4034-98D6-5928F099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34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89E7-5E3A-4154-AC9B-2567B14D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5B498-B009-4F49-8AC2-50696278F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transactions?</a:t>
            </a:r>
          </a:p>
          <a:p>
            <a:pPr lvl="1"/>
            <a:r>
              <a:rPr lang="en-US" dirty="0"/>
              <a:t>Commit and rollback / all-or-nothing are strong concepts</a:t>
            </a:r>
          </a:p>
          <a:p>
            <a:r>
              <a:rPr lang="en-US" dirty="0"/>
              <a:t>We are getting outside the scope of this course</a:t>
            </a:r>
          </a:p>
          <a:p>
            <a:pPr lvl="1"/>
            <a:r>
              <a:rPr lang="en-US" dirty="0"/>
              <a:t>I know rather little of the subject </a:t>
            </a:r>
            <a:r>
              <a:rPr lang="en-US" dirty="0">
                <a:sym typeface="Wingdings" panose="05000000000000000000" pitchFamily="2" charset="2"/>
              </a:rPr>
              <a:t></a:t>
            </a:r>
          </a:p>
          <a:p>
            <a:r>
              <a:rPr lang="en-US" dirty="0">
                <a:sym typeface="Wingdings" panose="05000000000000000000" pitchFamily="2" charset="2"/>
              </a:rPr>
              <a:t>General rule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Either you </a:t>
            </a:r>
            <a:r>
              <a:rPr lang="en-US" i="1" dirty="0">
                <a:sym typeface="Wingdings" panose="05000000000000000000" pitchFamily="2" charset="2"/>
              </a:rPr>
              <a:t>live without transactions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Eventual consistency, correctional events, SAGA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Or you </a:t>
            </a:r>
            <a:r>
              <a:rPr lang="en-US" i="1" dirty="0">
                <a:sym typeface="Wingdings" panose="05000000000000000000" pitchFamily="2" charset="2"/>
              </a:rPr>
              <a:t>make bigger services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If transaction is vital, and cross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boundary of service A and B, then merge them into a single service.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52DD2-A50F-48E0-AB82-953230C0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73F045-0EE4-4B25-A757-7CD0B4480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18C0D-49E4-4599-898D-22D389708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DB6822-3F07-4D3C-A7C0-C79C1E494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425" y="3723661"/>
            <a:ext cx="3928055" cy="762000"/>
          </a:xfrm>
          <a:prstGeom prst="rect">
            <a:avLst/>
          </a:prstGeom>
        </p:spPr>
      </p:pic>
      <p:pic>
        <p:nvPicPr>
          <p:cNvPr id="8" name="Content Placeholder 8">
            <a:extLst>
              <a:ext uri="{FF2B5EF4-FFF2-40B4-BE49-F238E27FC236}">
                <a16:creationId xmlns:a16="http://schemas.microsoft.com/office/drawing/2014/main" id="{E1C095FE-598C-4A42-9E80-347BAC0BC5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3009900"/>
            <a:ext cx="707637" cy="88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02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0EC5-60E3-47B5-BB36-5E340039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57F06-03F6-4592-97AA-EEDB09A63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OK, so we have this monolith </a:t>
            </a:r>
          </a:p>
          <a:p>
            <a:pPr lvl="1"/>
            <a:r>
              <a:rPr lang="en-US" dirty="0"/>
              <a:t>that is busting at the seams, </a:t>
            </a:r>
            <a:r>
              <a:rPr lang="en-US" b="1" dirty="0"/>
              <a:t>or</a:t>
            </a:r>
          </a:p>
          <a:p>
            <a:pPr lvl="1"/>
            <a:r>
              <a:rPr lang="en-US" dirty="0"/>
              <a:t>the sensible starting point for our MS architecture</a:t>
            </a:r>
          </a:p>
          <a:p>
            <a:r>
              <a:rPr lang="en-US" dirty="0"/>
              <a:t>We want to </a:t>
            </a:r>
            <a:r>
              <a:rPr lang="en-US" i="1" dirty="0"/>
              <a:t>start the process of splitting it into sensible microservices.</a:t>
            </a:r>
          </a:p>
          <a:p>
            <a:pPr lvl="1"/>
            <a:r>
              <a:rPr lang="en-US" dirty="0"/>
              <a:t>Entails:</a:t>
            </a:r>
          </a:p>
          <a:p>
            <a:pPr lvl="1"/>
            <a:r>
              <a:rPr lang="en-US" i="1" dirty="0"/>
              <a:t>What process do we use to split the monolith</a:t>
            </a:r>
          </a:p>
          <a:p>
            <a:pPr lvl="1"/>
            <a:r>
              <a:rPr lang="en-US" i="1" dirty="0"/>
              <a:t>What boundaries in the monolith shall we split along</a:t>
            </a:r>
          </a:p>
          <a:p>
            <a:pPr lvl="2"/>
            <a:r>
              <a:rPr lang="en-US" i="1" dirty="0"/>
              <a:t>Or do we need to make them first?</a:t>
            </a:r>
          </a:p>
          <a:p>
            <a:pPr lvl="1"/>
            <a:r>
              <a:rPr lang="en-US" i="1" dirty="0"/>
              <a:t>What tactics/patterns to use for each ‘extraction’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A875F-C545-44EE-B0B3-CE4D3248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25B99-C41C-4915-8920-278673FF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6729E-8006-482D-9538-F7C7BB8D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97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43BDD-A1FC-43BF-AC3F-B8046902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Static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B86A1-D94C-4C35-993C-34F088136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Country code table in shared DB</a:t>
            </a:r>
          </a:p>
          <a:p>
            <a:r>
              <a:rPr lang="en-US" dirty="0"/>
              <a:t>Solutions:</a:t>
            </a:r>
          </a:p>
          <a:p>
            <a:pPr lvl="1"/>
            <a:r>
              <a:rPr lang="en-US" dirty="0"/>
              <a:t>Duplicate the table in all </a:t>
            </a:r>
            <a:r>
              <a:rPr lang="en-US" i="1" dirty="0"/>
              <a:t>distributed data management layers</a:t>
            </a:r>
          </a:p>
          <a:p>
            <a:pPr lvl="2"/>
            <a:r>
              <a:rPr lang="en-US" dirty="0"/>
              <a:t>Consistency issue – duplicated data </a:t>
            </a:r>
            <a:r>
              <a:rPr lang="en-US" dirty="0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Data as Code – read a property file instead of DB access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Consistency issue – but easier than DB changes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Easier to push a new property file into a set of code bases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Own service – REST call to get data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Often overkill, but consistency now in place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BD6F6-8CBC-4A5D-80B9-78682253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E7204-8E83-46AB-B3FF-BE5DF97B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9DB06-DD29-4FB0-BAA2-9FB3D94DD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601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52C5-03F6-455E-9ACF-AC12F2DE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Mutable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CBA34-D700-4F78-B22C-3A9395A9A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modules both write/read from </a:t>
            </a:r>
            <a:r>
              <a:rPr lang="en-US" b="1" dirty="0"/>
              <a:t>shared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Often because the modeling has missed a BC</a:t>
            </a:r>
          </a:p>
          <a:p>
            <a:pPr lvl="1"/>
            <a:r>
              <a:rPr lang="en-US" dirty="0"/>
              <a:t>Solution: Make it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15F4A-C6B4-4153-A5DE-9DE49B02B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F895C-C772-4AF0-8D86-613AB179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1F6A3-6B66-4D66-8CE0-4EF044E5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F99574-5D2F-4894-8D53-C1FABFA2C1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531" y="1409700"/>
            <a:ext cx="3943669" cy="1828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A40D829-9FF8-48A5-B5DA-16A0C13B6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634164"/>
            <a:ext cx="3943670" cy="163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426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28543-74BB-4EE9-BBEF-F9A54220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 Table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6EB00-A896-483D-B9B2-3D3C1C51E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Catalog and Warehouse read/write different columns in a shared table</a:t>
            </a:r>
          </a:p>
          <a:p>
            <a:pPr lvl="1"/>
            <a:r>
              <a:rPr lang="en-US" dirty="0"/>
              <a:t>Accidental architectural flaw?</a:t>
            </a:r>
          </a:p>
          <a:p>
            <a:endParaRPr lang="en-US" dirty="0"/>
          </a:p>
          <a:p>
            <a:r>
              <a:rPr lang="en-US" dirty="0"/>
              <a:t>Solution: Break the table</a:t>
            </a:r>
          </a:p>
          <a:p>
            <a:pPr lvl="1"/>
            <a:r>
              <a:rPr lang="en-US" dirty="0"/>
              <a:t>Nygard talks more in-detail about</a:t>
            </a:r>
            <a:br>
              <a:rPr lang="en-US" dirty="0"/>
            </a:br>
            <a:r>
              <a:rPr lang="en-US" dirty="0"/>
              <a:t>that…</a:t>
            </a:r>
          </a:p>
          <a:p>
            <a:pPr lvl="2"/>
            <a:r>
              <a:rPr lang="en-US" dirty="0"/>
              <a:t>Shims, trickle-then-batch, etc.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901FC-8044-4662-AFC6-961AD377B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82DB5-4A0D-4461-81A6-CFF814D91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54E96-D358-475A-A12E-9417F3FB3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E5B953-B3DF-4A1D-882E-8DD9E7B8E1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7" y="1409700"/>
            <a:ext cx="3867146" cy="17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85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D8205-2A30-4B6F-9566-E5B91F9B5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NoSQL?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561CA-5275-4B0A-808C-C8FA6B386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this relate to NoSQL?</a:t>
            </a:r>
          </a:p>
          <a:p>
            <a:r>
              <a:rPr lang="en-US" dirty="0"/>
              <a:t>Well – a lot, basically we have many of the same issues</a:t>
            </a:r>
          </a:p>
          <a:p>
            <a:r>
              <a:rPr lang="en-US" dirty="0"/>
              <a:t>The Foreign Key issue is non-existent</a:t>
            </a:r>
          </a:p>
          <a:p>
            <a:pPr lvl="1"/>
            <a:r>
              <a:rPr lang="en-US" dirty="0"/>
              <a:t>As we have none of them in a ‘by-the-book’ NoSQL usage</a:t>
            </a:r>
          </a:p>
          <a:p>
            <a:r>
              <a:rPr lang="en-US" dirty="0"/>
              <a:t>Potentially we have a worse issue</a:t>
            </a:r>
          </a:p>
          <a:p>
            <a:pPr lvl="1"/>
            <a:r>
              <a:rPr lang="en-US" dirty="0"/>
              <a:t>Document paradigm – splitting out embedded documents!</a:t>
            </a:r>
          </a:p>
          <a:p>
            <a:pPr lvl="2"/>
            <a:r>
              <a:rPr lang="en-US" dirty="0"/>
              <a:t>{ room: “You are in…”, position:”(0,0,0)”, </a:t>
            </a:r>
            <a:r>
              <a:rPr lang="en-US" dirty="0">
                <a:solidFill>
                  <a:srgbClr val="FF0000"/>
                </a:solidFill>
              </a:rPr>
              <a:t>messages: [ {…},{…}]</a:t>
            </a:r>
            <a:r>
              <a:rPr lang="en-US" dirty="0"/>
              <a:t>}</a:t>
            </a:r>
          </a:p>
          <a:p>
            <a:pPr lvl="2"/>
            <a:r>
              <a:rPr lang="en-US" dirty="0"/>
              <a:t>Moving messages to other service is a non-trivial exercise!</a:t>
            </a:r>
          </a:p>
          <a:p>
            <a:r>
              <a:rPr lang="en-US" dirty="0"/>
              <a:t>The Shared Data/Table issue is the same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8810C-FFE2-4AEC-8CBD-E7DFC645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99DC4-9B01-436A-B5C6-1A405DBD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2FEE35-3C57-41FF-A930-9E7DD63E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708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7ACE6-018D-4970-B434-827B6DE863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Extraction Tactics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420478-C706-46AE-84CD-2C4DD95ABF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But what about API calls?</a:t>
            </a:r>
          </a:p>
        </p:txBody>
      </p:sp>
    </p:spTree>
    <p:extLst>
      <p:ext uri="{BB962C8B-B14F-4D97-AF65-F5344CB8AC3E}">
        <p14:creationId xmlns:p14="http://schemas.microsoft.com/office/powerpoint/2010/main" val="25726736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9D10-E17A-4DE3-944F-CEFF78A1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Newman Forgot?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13EF7-3249-4033-903D-F2B01C02F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about simple API calls using references?</a:t>
            </a:r>
          </a:p>
          <a:p>
            <a:pPr lvl="1"/>
            <a:r>
              <a:rPr lang="en-US" dirty="0" err="1"/>
              <a:t>myRestaurant.placeOrder</a:t>
            </a:r>
            <a:r>
              <a:rPr lang="en-US" dirty="0"/>
              <a:t>(table13Order);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In-process object references </a:t>
            </a:r>
            <a:r>
              <a:rPr lang="en-US" dirty="0"/>
              <a:t>makes no sense across process boundaries…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9FA13-BF3C-4562-97F9-4A024D91A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99E88-E566-4590-81CC-58CA8CC15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678B40-802D-4EDE-A51D-F6E35D7D2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7361A1-07F0-4124-8519-996B72912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102" y="1848637"/>
            <a:ext cx="5611796" cy="2017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3E523F-5DE2-4996-8401-9E27F362B0B8}"/>
              </a:ext>
            </a:extLst>
          </p:cNvPr>
          <p:cNvSpPr/>
          <p:nvPr/>
        </p:nvSpPr>
        <p:spPr>
          <a:xfrm>
            <a:off x="4114800" y="1409700"/>
            <a:ext cx="1676400" cy="41247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676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3206-F2FE-4A16-95CF-32CEF7EB1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FRDS Broker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74983-0D76-4625-B71C-0454D0A45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very same problem is discussed in my FRDS book regarding the Broker pattern</a:t>
            </a:r>
          </a:p>
          <a:p>
            <a:pPr lvl="1"/>
            <a:r>
              <a:rPr lang="en-US" dirty="0"/>
              <a:t>Basic idea: </a:t>
            </a:r>
            <a:r>
              <a:rPr lang="en-US" b="1" dirty="0"/>
              <a:t>Replace object reference with a unique ID, which the object owner service can use to access the underlying object, using a name service.</a:t>
            </a:r>
          </a:p>
          <a:p>
            <a:pPr lvl="1"/>
            <a:r>
              <a:rPr lang="en-US" dirty="0"/>
              <a:t>Client side, we create a proxy, that</a:t>
            </a:r>
            <a:br>
              <a:rPr lang="en-US" dirty="0"/>
            </a:br>
            <a:r>
              <a:rPr lang="en-US" dirty="0"/>
              <a:t>just stores this ID, and then call</a:t>
            </a:r>
            <a:br>
              <a:rPr lang="en-US" dirty="0"/>
            </a:br>
            <a:r>
              <a:rPr lang="en-US" dirty="0"/>
              <a:t>servant object using this ID</a:t>
            </a:r>
          </a:p>
          <a:p>
            <a:pPr lvl="2"/>
            <a:r>
              <a:rPr lang="en-US" dirty="0"/>
              <a:t>Server translate id to servant object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E035B-8C8C-4871-8724-A4D90F99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866DC-D721-4092-A0E6-F504F7FC8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B5734-8B01-44D2-96D9-52B820551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CAFC20-7718-4F0A-9F1E-97BEF050B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837688"/>
            <a:ext cx="2952750" cy="2139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872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B07B2C-05B8-4182-A95E-188D4C46CA3B}"/>
              </a:ext>
            </a:extLst>
          </p:cNvPr>
          <p:cNvSpPr/>
          <p:nvPr/>
        </p:nvSpPr>
        <p:spPr>
          <a:xfrm>
            <a:off x="304800" y="4305300"/>
            <a:ext cx="8534400" cy="99060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E8813-AA4D-4EAA-9BBC-D51EB7D6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MicroService</a:t>
            </a:r>
            <a:r>
              <a:rPr lang="en-US" noProof="0" dirty="0"/>
              <a:t>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62047-4273-4BA6-A787-427F3CA8B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Microservices have to do the same:</a:t>
            </a:r>
          </a:p>
          <a:p>
            <a:pPr lvl="1"/>
            <a:r>
              <a:rPr lang="en-US" b="1" dirty="0"/>
              <a:t>Replace object references with unique IDs (“primary keys”)</a:t>
            </a:r>
            <a:endParaRPr lang="en-US" b="1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i="1" noProof="0" dirty="0"/>
          </a:p>
          <a:p>
            <a:endParaRPr lang="en-US" i="1" noProof="0" dirty="0"/>
          </a:p>
          <a:p>
            <a:endParaRPr lang="en-US" i="1" noProof="0" dirty="0"/>
          </a:p>
          <a:p>
            <a:endParaRPr lang="en-US" i="1" noProof="0" dirty="0"/>
          </a:p>
          <a:p>
            <a:r>
              <a:rPr lang="en-US" i="1" noProof="0" dirty="0"/>
              <a:t>Aggregates reference each other using primary keys rather than object references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45650-1235-4C0C-9DE8-BDFCE218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C5053-83A8-4B67-869B-97F054FA8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1A35B-A9F1-4BF8-A0E0-23F636951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AD7FE6-0D6D-42D5-9578-2B13EB77B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21963"/>
            <a:ext cx="3505200" cy="12602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69F0B4-3688-412C-8319-48EACD021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731094"/>
            <a:ext cx="4929187" cy="1443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0E9099-CCD1-4693-8F85-21845AD52949}"/>
              </a:ext>
            </a:extLst>
          </p:cNvPr>
          <p:cNvSpPr/>
          <p:nvPr/>
        </p:nvSpPr>
        <p:spPr>
          <a:xfrm>
            <a:off x="6400800" y="3924300"/>
            <a:ext cx="1447800" cy="152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10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25BA72-DB23-4BD1-AEE3-3688A9B42C76}"/>
              </a:ext>
            </a:extLst>
          </p:cNvPr>
          <p:cNvSpPr/>
          <p:nvPr/>
        </p:nvSpPr>
        <p:spPr>
          <a:xfrm>
            <a:off x="304800" y="952500"/>
            <a:ext cx="8382000" cy="8382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296925-A0B6-4FDE-99CA-5509B7176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Sidebar: Aggregates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23FF5-6388-4C2B-AFE8-795E0FF42D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Aggregate:</a:t>
            </a:r>
            <a:r>
              <a:rPr lang="en-US" noProof="0" dirty="0"/>
              <a:t> Collection of domain objects, that are treated as a unit. A domain model is a collection of aggregates.</a:t>
            </a:r>
          </a:p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B1FB5A-E3C4-4C43-A1F1-CD4E66B37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5765DD-8885-4D8F-B0C0-13B18BC2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BF1CC-43C5-49FA-B390-7A5E253A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97E45F-648C-4D46-B9F3-07AF79DFF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981200"/>
            <a:ext cx="59055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8943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B470C-68F4-4662-A3C7-DC54C5BFB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80AB7-7088-45DB-8488-1683C0E55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REST</a:t>
            </a:r>
          </a:p>
          <a:p>
            <a:pPr lvl="1"/>
            <a:r>
              <a:rPr lang="en-US" dirty="0"/>
              <a:t>A Create is a POST message which must return a Location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So URI’s path-segment is an obvious unique ID candidate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2DB85-8590-47B5-B6AB-CB374704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AC937-49DD-4ECA-984D-7A296715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C4AAF-C63A-439F-AB7A-3E9D6D86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3429E4-14AB-4412-BB90-0B33AD843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828066"/>
            <a:ext cx="5053012" cy="20588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FD35175-204A-47D6-BB63-1DF4EF8AAF49}"/>
              </a:ext>
            </a:extLst>
          </p:cNvPr>
          <p:cNvSpPr/>
          <p:nvPr/>
        </p:nvSpPr>
        <p:spPr>
          <a:xfrm>
            <a:off x="2971800" y="2400300"/>
            <a:ext cx="5029200" cy="2286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9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F0EC5-60E3-47B5-BB36-5E3400394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57F06-03F6-4592-97AA-EEDB09A63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</a:t>
            </a:r>
            <a:r>
              <a:rPr lang="en-US" i="1" dirty="0"/>
              <a:t>start the process of splitting it into sensible microservices.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Splitting Process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Splitting Boundaries: Seams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Extraction Tactics</a:t>
            </a:r>
          </a:p>
          <a:p>
            <a:pPr lvl="1"/>
            <a:endParaRPr lang="en-US" b="1" i="1" dirty="0"/>
          </a:p>
          <a:p>
            <a:pPr lvl="1"/>
            <a:endParaRPr lang="en-US" b="1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A875F-C545-44EE-B0B3-CE4D3248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A25B99-C41C-4915-8920-278673FF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6729E-8006-482D-9538-F7C7BB8D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779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68B4C-A7C6-4F0D-9CDC-5C7A0F9A71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Branch By Abstraction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2D358-8733-42E0-8F30-925F007ED6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If the seams are not clear</a:t>
            </a:r>
          </a:p>
          <a:p>
            <a:r>
              <a:rPr lang="en-US" noProof="0" dirty="0"/>
              <a:t>(From a Newman’s GOTO Workshop)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34125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0E09-5F2D-48A4-BCEB-30305F70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Newman’s New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798C-2C2D-44E9-BAFC-CEBE8B7CE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Slides are from before Newman published his book</a:t>
            </a:r>
          </a:p>
          <a:p>
            <a:endParaRPr lang="en-US" dirty="0"/>
          </a:p>
          <a:p>
            <a:r>
              <a:rPr lang="en-US" dirty="0"/>
              <a:t>Essential set of patterns, if you</a:t>
            </a:r>
            <a:br>
              <a:rPr lang="en-US" dirty="0"/>
            </a:br>
            <a:r>
              <a:rPr lang="en-US" dirty="0"/>
              <a:t>are in that situation…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BE3C7-9113-4FA2-A1BA-435BAC3D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3A66C-1245-4EDC-9C21-429F6B7DA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6C2801-2353-4BAF-ABD9-367D95C01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DB891D-2A38-4074-8B81-D08BB4122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62099"/>
            <a:ext cx="2343150" cy="307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413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577BF-A66B-4966-B89B-8E8F1F936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Goto2019 Workshop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E58B0-AB1E-4DD8-8241-EEBBFBE89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One very concrete pattern</a:t>
            </a:r>
          </a:p>
          <a:p>
            <a:pPr lvl="1"/>
            <a:r>
              <a:rPr lang="en-US" i="1" noProof="0" dirty="0"/>
              <a:t>Monolith Splitting Pattern:		</a:t>
            </a:r>
            <a:r>
              <a:rPr lang="en-US" b="1" i="1" noProof="0" dirty="0"/>
              <a:t>Branch By Abstraction</a:t>
            </a:r>
            <a:endParaRPr lang="en-US" i="1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652B4-E8B1-4E7D-BF85-1E05A573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3C51B-FDD8-4864-9CF9-EB78E443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B4333-1C62-4A43-A8F6-4020413C1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9514C9-D002-412A-9746-BF65EB367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66900"/>
            <a:ext cx="6172200" cy="33866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C55BAD6-D86B-4562-99D2-BD0DD65DCDFD}"/>
              </a:ext>
            </a:extLst>
          </p:cNvPr>
          <p:cNvSpPr/>
          <p:nvPr/>
        </p:nvSpPr>
        <p:spPr>
          <a:xfrm>
            <a:off x="6248400" y="2019300"/>
            <a:ext cx="2209800" cy="1066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Context: Invoice and Order each call their own set of ‘notification methods’</a:t>
            </a:r>
          </a:p>
        </p:txBody>
      </p:sp>
    </p:spTree>
    <p:extLst>
      <p:ext uri="{BB962C8B-B14F-4D97-AF65-F5344CB8AC3E}">
        <p14:creationId xmlns:p14="http://schemas.microsoft.com/office/powerpoint/2010/main" val="40064468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65739-C0F8-43C9-A297-935618FA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BBA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5B952-2A85-4545-9B00-DCEC02DF4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214ED-9C1E-48CC-9C41-472220B0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4DCCC-E361-4103-921F-D35CB8218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0F775-56B8-46A9-A9FE-7C6D71E69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D37E1D-B536-4A48-A01E-6B30B7D8E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28699"/>
            <a:ext cx="7467600" cy="414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178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5A76-5EA9-47F9-A3A8-3C85CEF24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BottomLine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CE953-2646-47E6-A3D9-A0417F02B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We need to refactor our notification services so you</a:t>
            </a:r>
          </a:p>
          <a:p>
            <a:endParaRPr lang="en-US" noProof="0" dirty="0"/>
          </a:p>
          <a:p>
            <a:pPr lvl="1"/>
            <a:r>
              <a:rPr lang="en-US" noProof="0" dirty="0"/>
              <a:t>3) Encapsulate what varies		Notification</a:t>
            </a:r>
          </a:p>
          <a:p>
            <a:pPr lvl="1"/>
            <a:r>
              <a:rPr lang="en-US" noProof="0" dirty="0"/>
              <a:t>1) Program to an interface		All that use </a:t>
            </a:r>
            <a:r>
              <a:rPr lang="en-US" noProof="0" dirty="0" err="1"/>
              <a:t>Notifi</a:t>
            </a:r>
            <a:r>
              <a:rPr lang="en-US" noProof="0" dirty="0"/>
              <a:t>…</a:t>
            </a:r>
          </a:p>
          <a:p>
            <a:pPr lvl="1"/>
            <a:r>
              <a:rPr lang="en-US" noProof="0" dirty="0"/>
              <a:t>2) Favor object composition		</a:t>
            </a:r>
          </a:p>
          <a:p>
            <a:pPr lvl="1"/>
            <a:endParaRPr lang="en-US" noProof="0" dirty="0"/>
          </a:p>
          <a:p>
            <a:pPr lvl="1"/>
            <a:r>
              <a:rPr lang="en-US" noProof="0" dirty="0"/>
              <a:t>And then let </a:t>
            </a:r>
            <a:r>
              <a:rPr lang="en-US" i="1" noProof="0" dirty="0"/>
              <a:t>dependency injection</a:t>
            </a:r>
            <a:r>
              <a:rPr lang="en-US" noProof="0" dirty="0"/>
              <a:t> determine if you use the old legacy code or use the new µ-service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EB98B-5BCA-482B-BEB5-3401E9CF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EF012-44B0-43DD-A203-3ACB7537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0008B-6622-430E-A616-F664DEBBF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698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6E71-F471-4F4E-8B8D-874DB4C295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Extraction Tactics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26139F-C13D-4FE8-BAEA-E54E8BE66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 Testability tactic</a:t>
            </a:r>
            <a:br>
              <a:rPr lang="en-US" dirty="0"/>
            </a:br>
            <a:r>
              <a:rPr lang="en-US" dirty="0"/>
              <a:t>for major rework</a:t>
            </a:r>
          </a:p>
        </p:txBody>
      </p:sp>
    </p:spTree>
    <p:extLst>
      <p:ext uri="{BB962C8B-B14F-4D97-AF65-F5344CB8AC3E}">
        <p14:creationId xmlns:p14="http://schemas.microsoft.com/office/powerpoint/2010/main" val="6974278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4ABF6-FDFC-4FF7-A16A-63D2061BE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Migration Pattern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F5688-BDD5-4250-99B8-1133129AF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noProof="0" dirty="0"/>
              <a:t>Live Equivalence Testing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5AB5E-59D6-46D5-9837-164DBC1A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AU 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54311-C484-4777-A80F-D3D3E3F4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1CCBD-5298-418B-9C00-8B0DE874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93D562-80F6-44C2-94DC-586CDCE1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849" y="1576999"/>
            <a:ext cx="6629400" cy="37199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B85732-4D48-40C1-BFAE-38109B3E4933}"/>
              </a:ext>
            </a:extLst>
          </p:cNvPr>
          <p:cNvSpPr/>
          <p:nvPr/>
        </p:nvSpPr>
        <p:spPr>
          <a:xfrm>
            <a:off x="6248400" y="1104900"/>
            <a:ext cx="2362200" cy="121920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Uber’s Aarhus unit did this some years ago…</a:t>
            </a:r>
          </a:p>
        </p:txBody>
      </p:sp>
    </p:spTree>
    <p:extLst>
      <p:ext uri="{BB962C8B-B14F-4D97-AF65-F5344CB8AC3E}">
        <p14:creationId xmlns:p14="http://schemas.microsoft.com/office/powerpoint/2010/main" val="30763393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742E4-F38F-46A4-938A-1D97934D7D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CAEA7-3B0B-436F-9F8A-01FB4BFE58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Cross Service Data</a:t>
            </a:r>
          </a:p>
        </p:txBody>
      </p:sp>
    </p:spTree>
    <p:extLst>
      <p:ext uri="{BB962C8B-B14F-4D97-AF65-F5344CB8AC3E}">
        <p14:creationId xmlns:p14="http://schemas.microsoft.com/office/powerpoint/2010/main" val="29563325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C905-91DD-42E1-A008-FA109175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A7065-C05F-4BE3-AE9E-854B0B4A1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Reporting: Group together data from across multiple parts of our organization to generate useful output</a:t>
            </a:r>
          </a:p>
          <a:p>
            <a:pPr lvl="1"/>
            <a:r>
              <a:rPr lang="en-US" dirty="0"/>
              <a:t>Typically a managerial perspective</a:t>
            </a:r>
          </a:p>
          <a:p>
            <a:pPr lvl="2"/>
            <a:r>
              <a:rPr lang="en-US" dirty="0"/>
              <a:t>Purchase patterns, browsing patterns, optimization, sales distribution, …</a:t>
            </a:r>
          </a:p>
          <a:p>
            <a:endParaRPr lang="en-US" dirty="0"/>
          </a:p>
          <a:p>
            <a:r>
              <a:rPr lang="en-US" dirty="0"/>
              <a:t>Monolith / Three tier case is ‘easy case’</a:t>
            </a:r>
          </a:p>
          <a:p>
            <a:pPr lvl="1"/>
            <a:r>
              <a:rPr lang="en-US" dirty="0"/>
              <a:t>Select * from * where( {85 lines here} )</a:t>
            </a:r>
          </a:p>
          <a:p>
            <a:endParaRPr lang="en-US" dirty="0"/>
          </a:p>
          <a:p>
            <a:r>
              <a:rPr lang="en-US" dirty="0"/>
              <a:t>But what now?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BAC22B-07AA-4E48-B09C-2F84EC710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A9F98-241B-4DE4-917F-548C7B6D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E8325-C4E8-449D-AB01-85723BA15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2403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27C1E-327E-495A-BE91-48F91454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DB240-7605-4A9D-A524-A9B12393B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Retrieval via Service Calls</a:t>
            </a:r>
          </a:p>
          <a:p>
            <a:pPr lvl="1"/>
            <a:r>
              <a:rPr lang="en-US" dirty="0"/>
              <a:t>Pull the data by pulling from each service</a:t>
            </a:r>
          </a:p>
          <a:p>
            <a:pPr lvl="2"/>
            <a:r>
              <a:rPr lang="en-US" dirty="0"/>
              <a:t>Often require a special ‘reporting API’, to avoid overhead of a zillion GET requests, interfering with normal processing</a:t>
            </a:r>
          </a:p>
          <a:p>
            <a:r>
              <a:rPr lang="en-US" dirty="0"/>
              <a:t>Data Pumps</a:t>
            </a:r>
          </a:p>
          <a:p>
            <a:pPr lvl="1"/>
            <a:r>
              <a:rPr lang="en-US" dirty="0"/>
              <a:t>Push data to reporting system</a:t>
            </a:r>
          </a:p>
          <a:p>
            <a:pPr lvl="2"/>
            <a:r>
              <a:rPr lang="en-US" dirty="0"/>
              <a:t>HTTP calls, or (better) standalone programs with direct DB access</a:t>
            </a:r>
          </a:p>
          <a:p>
            <a:pPr lvl="3"/>
            <a:r>
              <a:rPr lang="en-US" dirty="0"/>
              <a:t>(Now we have a shared database, relying on the schema!)</a:t>
            </a:r>
          </a:p>
          <a:p>
            <a:r>
              <a:rPr lang="en-US" dirty="0"/>
              <a:t>Event Data Pump</a:t>
            </a:r>
          </a:p>
          <a:p>
            <a:pPr lvl="1"/>
            <a:r>
              <a:rPr lang="en-US" dirty="0"/>
              <a:t>Subscribe to ‘state change events’</a:t>
            </a:r>
          </a:p>
          <a:p>
            <a:pPr lvl="2"/>
            <a:r>
              <a:rPr lang="en-US" dirty="0"/>
              <a:t>We will return to the ‘event sourcing’ tactics for databases later</a:t>
            </a:r>
          </a:p>
          <a:p>
            <a:r>
              <a:rPr lang="en-US" dirty="0"/>
              <a:t>And – Monitoring…	Stay tuned…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BDB1A6-D967-4B36-9088-0D0ABA902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15E73-07E6-4496-945A-826F2CF4C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EC189-5689-4861-B3A3-7574868E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0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4E628-AC63-4242-B28C-EFE7DB04F4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Splitting Process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F9130F-F5E7-436D-B713-6AED8C36A4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Based primarily on Richardson</a:t>
            </a:r>
          </a:p>
        </p:txBody>
      </p:sp>
    </p:spTree>
    <p:extLst>
      <p:ext uri="{BB962C8B-B14F-4D97-AF65-F5344CB8AC3E}">
        <p14:creationId xmlns:p14="http://schemas.microsoft.com/office/powerpoint/2010/main" val="17570610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AF47F-5F6B-4CE0-B197-2FD31C97DA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noProof="0" dirty="0"/>
              <a:t>Code Level Legacy Refactoring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5DFF35-1137-41F0-B711-5372FAF11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noProof="0" dirty="0"/>
              <a:t>Just mentioning …</a:t>
            </a:r>
          </a:p>
        </p:txBody>
      </p:sp>
    </p:spTree>
    <p:extLst>
      <p:ext uri="{BB962C8B-B14F-4D97-AF65-F5344CB8AC3E}">
        <p14:creationId xmlns:p14="http://schemas.microsoft.com/office/powerpoint/2010/main" val="2279065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8FB5E-153C-4423-B142-D6479BC4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Incremental Testability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23C970-2215-4D54-A236-A1A62BE63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4058"/>
            <a:ext cx="8610600" cy="4126441"/>
          </a:xfrm>
        </p:spPr>
        <p:txBody>
          <a:bodyPr/>
          <a:lstStyle/>
          <a:p>
            <a:r>
              <a:rPr lang="en-US" noProof="0" dirty="0"/>
              <a:t>An </a:t>
            </a:r>
            <a:r>
              <a:rPr lang="en-US" i="1" noProof="0" dirty="0"/>
              <a:t>incremental</a:t>
            </a:r>
            <a:r>
              <a:rPr lang="en-US" noProof="0" dirty="0"/>
              <a:t> refactoring process to </a:t>
            </a:r>
            <a:r>
              <a:rPr lang="en-US" b="1" i="1" noProof="0" dirty="0"/>
              <a:t>introduce</a:t>
            </a:r>
            <a:r>
              <a:rPr lang="en-US" noProof="0" dirty="0"/>
              <a:t> testability</a:t>
            </a:r>
          </a:p>
          <a:p>
            <a:r>
              <a:rPr lang="en-US" noProof="0" dirty="0"/>
              <a:t>Primary Source</a:t>
            </a:r>
          </a:p>
          <a:p>
            <a:pPr lvl="1"/>
            <a:r>
              <a:rPr lang="en-US" noProof="0" dirty="0"/>
              <a:t>Martin C. Feathers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A0ED0-BD5A-4C59-9C7F-2091E28A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094B0-1F7C-47F8-AD27-0C66D2C8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4D37F-6CE6-404D-878B-40DC96B7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91A540-80C5-407F-908D-92567133A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23190"/>
            <a:ext cx="1981200" cy="2644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C6E564-B804-45D0-9525-6961CD370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02441"/>
            <a:ext cx="3048000" cy="36934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DE5D1E-2551-4244-B32E-D4F46F56AC50}"/>
              </a:ext>
            </a:extLst>
          </p:cNvPr>
          <p:cNvSpPr/>
          <p:nvPr/>
        </p:nvSpPr>
        <p:spPr>
          <a:xfrm>
            <a:off x="3048000" y="4305300"/>
            <a:ext cx="19050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Our goal today:</a:t>
            </a:r>
            <a:br>
              <a:rPr lang="da-DK" dirty="0"/>
            </a:br>
            <a:r>
              <a:rPr lang="da-DK" dirty="0"/>
              <a:t> A few key points!</a:t>
            </a:r>
          </a:p>
        </p:txBody>
      </p:sp>
    </p:spTree>
    <p:extLst>
      <p:ext uri="{BB962C8B-B14F-4D97-AF65-F5344CB8AC3E}">
        <p14:creationId xmlns:p14="http://schemas.microsoft.com/office/powerpoint/2010/main" val="29481496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B0313A0-03AE-4759-837F-A0C4E7252B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44" y="762000"/>
            <a:ext cx="3083356" cy="17361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D0342C-2998-4E19-A24B-B0718E4A7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Software Vise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05CDE-F39F-4F50-8095-AB00738F9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Approaches</a:t>
            </a:r>
          </a:p>
          <a:p>
            <a:pPr lvl="1"/>
            <a:r>
              <a:rPr lang="en-US" b="1" noProof="0" dirty="0"/>
              <a:t>Edit and Pray </a:t>
            </a:r>
            <a:r>
              <a:rPr lang="en-US" b="1" noProof="0" dirty="0">
                <a:sym typeface="Wingdings" panose="05000000000000000000" pitchFamily="2" charset="2"/>
              </a:rPr>
              <a:t></a:t>
            </a:r>
            <a:endParaRPr lang="en-US" b="1" noProof="0" dirty="0"/>
          </a:p>
          <a:p>
            <a:pPr lvl="2"/>
            <a:r>
              <a:rPr lang="en-US" noProof="0" dirty="0"/>
              <a:t>Carefully plan changes, ensure you under-</a:t>
            </a:r>
            <a:br>
              <a:rPr lang="en-US" noProof="0" dirty="0"/>
            </a:br>
            <a:r>
              <a:rPr lang="en-US" noProof="0" dirty="0"/>
              <a:t>stand the code, make changes, run system</a:t>
            </a:r>
            <a:br>
              <a:rPr lang="en-US" noProof="0" dirty="0"/>
            </a:br>
            <a:r>
              <a:rPr lang="en-US" noProof="0" dirty="0"/>
              <a:t>and poke around to make you did not break anything…</a:t>
            </a:r>
          </a:p>
          <a:p>
            <a:pPr lvl="1"/>
            <a:r>
              <a:rPr lang="en-US" b="1" noProof="0" dirty="0"/>
              <a:t>Cover and Modify </a:t>
            </a:r>
            <a:r>
              <a:rPr lang="en-US" b="1" noProof="0" dirty="0">
                <a:sym typeface="Wingdings" panose="05000000000000000000" pitchFamily="2" charset="2"/>
              </a:rPr>
              <a:t></a:t>
            </a:r>
            <a:endParaRPr lang="en-US" b="1" noProof="0" dirty="0"/>
          </a:p>
          <a:p>
            <a:pPr lvl="2"/>
            <a:r>
              <a:rPr lang="en-US" noProof="0" dirty="0"/>
              <a:t>Idea: Make a </a:t>
            </a:r>
            <a:r>
              <a:rPr lang="en-US" i="1" noProof="0" dirty="0"/>
              <a:t>safety net </a:t>
            </a:r>
            <a:r>
              <a:rPr lang="en-US" noProof="0" dirty="0"/>
              <a:t>that cloaks our code of interest and ensure no bad changes leak out into the surrounding code.</a:t>
            </a:r>
          </a:p>
          <a:p>
            <a:pPr lvl="3"/>
            <a:r>
              <a:rPr lang="en-US" i="1" noProof="0" dirty="0"/>
              <a:t>Covering = Covering with Automated Tests !</a:t>
            </a:r>
          </a:p>
          <a:p>
            <a:pPr lvl="3"/>
            <a:r>
              <a:rPr lang="en-US" noProof="0" dirty="0"/>
              <a:t>Tests as tools to </a:t>
            </a:r>
            <a:r>
              <a:rPr lang="en-US" i="1" noProof="0" dirty="0"/>
              <a:t>identify behavioral changes</a:t>
            </a:r>
          </a:p>
          <a:p>
            <a:pPr marL="457200" lvl="1" indent="0">
              <a:buNone/>
            </a:pPr>
            <a:endParaRPr lang="en-US" b="1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41123-D172-45C3-A671-5F0AF6585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083C6-3BBD-4C49-BEC0-71A03A6DA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78F781-95F2-4BCF-B27B-C8B650CE8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A75A92-A209-478F-836A-033D40249A01}"/>
              </a:ext>
            </a:extLst>
          </p:cNvPr>
          <p:cNvSpPr/>
          <p:nvPr/>
        </p:nvSpPr>
        <p:spPr>
          <a:xfrm>
            <a:off x="1066800" y="4305300"/>
            <a:ext cx="71628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i="1" dirty="0"/>
              <a:t>Software Vise: Automated tests around our software unit, fixating the behavior, and early detect any behavioral changes.</a:t>
            </a:r>
          </a:p>
        </p:txBody>
      </p:sp>
    </p:spTree>
    <p:extLst>
      <p:ext uri="{BB962C8B-B14F-4D97-AF65-F5344CB8AC3E}">
        <p14:creationId xmlns:p14="http://schemas.microsoft.com/office/powerpoint/2010/main" val="37615580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85133-A68C-4018-BB02-E4732CFA2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F136B-891C-491A-BB1C-ABCBEC28A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big-bang rewrites, have strong testing (the ‘vise’), and do it one small step at a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strangler pattern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Lots of extraction tactics</a:t>
            </a:r>
          </a:p>
          <a:p>
            <a:pPr lvl="2"/>
            <a:r>
              <a:rPr lang="en-US" dirty="0"/>
              <a:t>For the database </a:t>
            </a:r>
          </a:p>
          <a:p>
            <a:pPr lvl="2"/>
            <a:r>
              <a:rPr lang="en-US" dirty="0"/>
              <a:t>For the components and connectors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A5FE3-6B1E-4329-8B49-77C88674A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B5AC1-930D-4A86-B2F2-1773EDEE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0B217-6670-4E16-A590-04FDC15F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53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DD44634-DB10-455C-9B23-B4813B25C61F}"/>
              </a:ext>
            </a:extLst>
          </p:cNvPr>
          <p:cNvSpPr/>
          <p:nvPr/>
        </p:nvSpPr>
        <p:spPr>
          <a:xfrm>
            <a:off x="228600" y="2400300"/>
            <a:ext cx="5502215" cy="18288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AF3EBB-E6BC-4C24-AF6E-5866CA5B2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Appl. Modernization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31F27-7903-469A-915B-ADBC9E4C5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52500"/>
            <a:ext cx="5410200" cy="4318000"/>
          </a:xfrm>
        </p:spPr>
        <p:txBody>
          <a:bodyPr/>
          <a:lstStyle/>
          <a:p>
            <a:r>
              <a:rPr lang="en-US" noProof="0" dirty="0"/>
              <a:t>Source: </a:t>
            </a:r>
          </a:p>
          <a:p>
            <a:endParaRPr lang="en-US" noProof="0" dirty="0"/>
          </a:p>
          <a:p>
            <a:pPr lvl="1"/>
            <a:r>
              <a:rPr lang="en-US" noProof="0" dirty="0"/>
              <a:t>Chris Richardson</a:t>
            </a:r>
          </a:p>
          <a:p>
            <a:pPr lvl="1"/>
            <a:endParaRPr lang="en-US" noProof="0" dirty="0"/>
          </a:p>
          <a:p>
            <a:r>
              <a:rPr lang="en-US" b="1" noProof="0" dirty="0"/>
              <a:t>Application Modernization</a:t>
            </a:r>
            <a:r>
              <a:rPr lang="en-US" noProof="0" dirty="0"/>
              <a:t>: The process of converting a legacy application to one having a modern architecture and technology stack.</a:t>
            </a:r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CA6BD-3743-42C6-B45B-BC198FEDD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20F20-8AF0-4891-A282-B8E0AE005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670AC-1842-4374-91A9-BE6AB4C7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0FA32B-4981-4494-A6FF-DD21D8C24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04900"/>
            <a:ext cx="3184585" cy="399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98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78A4D-03E0-473F-942A-D808E672A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Rule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789923-8ACA-4ED5-B45F-793636B02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72B21-75B9-43C9-9E5F-B9CF674F5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98F87-EA8B-4937-A388-F63A46B1A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21D93-F34C-4009-888C-2F3623D40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7DAB6C-F54D-4577-8661-900561FD2C89}"/>
              </a:ext>
            </a:extLst>
          </p:cNvPr>
          <p:cNvSpPr/>
          <p:nvPr/>
        </p:nvSpPr>
        <p:spPr>
          <a:xfrm>
            <a:off x="952500" y="1028700"/>
            <a:ext cx="7239000" cy="4089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8000" dirty="0"/>
              <a:t>Do not do a </a:t>
            </a:r>
            <a:br>
              <a:rPr lang="da-DK" sz="8000" dirty="0"/>
            </a:br>
            <a:r>
              <a:rPr lang="da-DK" sz="8000" dirty="0"/>
              <a:t>big bang rewrite!</a:t>
            </a:r>
          </a:p>
        </p:txBody>
      </p:sp>
    </p:spTree>
    <p:extLst>
      <p:ext uri="{BB962C8B-B14F-4D97-AF65-F5344CB8AC3E}">
        <p14:creationId xmlns:p14="http://schemas.microsoft.com/office/powerpoint/2010/main" val="405328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70F97-097B-4BA1-A45B-D2A894ABF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Strangler Pattern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2322D-7C56-4C55-A29F-CDBD9AB7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570A-E849-4879-B4F1-29E96EFE1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A04492-6D03-4AA0-B2B3-1A178B4D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FCFDC2-C6BF-4C70-B5B9-96969A00D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Strangler Application Pattern:</a:t>
            </a:r>
          </a:p>
          <a:p>
            <a:pPr lvl="1"/>
            <a:r>
              <a:rPr lang="en-US" i="1" noProof="0" dirty="0"/>
              <a:t>Modernize an application by</a:t>
            </a:r>
            <a:br>
              <a:rPr lang="en-US" i="1" noProof="0" dirty="0"/>
            </a:br>
            <a:r>
              <a:rPr lang="en-US" i="1" noProof="0" dirty="0"/>
              <a:t>developing a new (strangler)</a:t>
            </a:r>
            <a:br>
              <a:rPr lang="en-US" i="1" noProof="0" dirty="0"/>
            </a:br>
            <a:r>
              <a:rPr lang="en-US" i="1" noProof="0" dirty="0"/>
              <a:t>application around the legacy</a:t>
            </a:r>
            <a:br>
              <a:rPr lang="en-US" i="1" noProof="0" dirty="0"/>
            </a:br>
            <a:r>
              <a:rPr lang="en-US" i="1" noProof="0" dirty="0"/>
              <a:t>application</a:t>
            </a:r>
          </a:p>
          <a:p>
            <a:r>
              <a:rPr lang="en-US" noProof="0" dirty="0"/>
              <a:t>Typically takes months/years </a:t>
            </a:r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98FD1CBF-2701-45E9-9DB9-1FE1F28E7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8433" y="952500"/>
            <a:ext cx="2905373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57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E03612-56F9-46C3-A970-A52980393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837" y="952500"/>
            <a:ext cx="5751963" cy="431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264DD6-650C-48B9-BE36-435762C2D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Strangling the Monolith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C98DF-2967-4036-93B9-48AA755E70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From Richardson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46D4F-6017-458E-A846-D1D42EB6B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CS@AU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B4393F-8DCE-49F1-978F-DD5A8AD25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Henrik Bærbak Christensen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183E3-1E77-40D9-987C-CAF246BD0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390516-8E9A-4341-B9BC-EA712301160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29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C0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2426</Words>
  <Application>Microsoft Office PowerPoint</Application>
  <PresentationFormat>On-screen Show (16:10)</PresentationFormat>
  <Paragraphs>486</Paragraphs>
  <Slides>53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6" baseType="lpstr">
      <vt:lpstr>Arial</vt:lpstr>
      <vt:lpstr>Calibri</vt:lpstr>
      <vt:lpstr>Office Theme</vt:lpstr>
      <vt:lpstr>Microservices and DevOps</vt:lpstr>
      <vt:lpstr>Introduction</vt:lpstr>
      <vt:lpstr>Context</vt:lpstr>
      <vt:lpstr>Context</vt:lpstr>
      <vt:lpstr>Splitting Process</vt:lpstr>
      <vt:lpstr>Appl. Modernization</vt:lpstr>
      <vt:lpstr>Rule #1</vt:lpstr>
      <vt:lpstr>Strangler Pattern</vt:lpstr>
      <vt:lpstr>Strangling the Monolith</vt:lpstr>
      <vt:lpstr>Testing is Central…</vt:lpstr>
      <vt:lpstr>Software Vise</vt:lpstr>
      <vt:lpstr>Strangler Appl</vt:lpstr>
      <vt:lpstr>Refactoring Strategies</vt:lpstr>
      <vt:lpstr>New Features as Services</vt:lpstr>
      <vt:lpstr>Presentation Tier Splitting</vt:lpstr>
      <vt:lpstr>Extract Business Capabilities</vt:lpstr>
      <vt:lpstr>Splitting Boundaries: Seams</vt:lpstr>
      <vt:lpstr>Seams (?)</vt:lpstr>
      <vt:lpstr>Seamless Confusion</vt:lpstr>
      <vt:lpstr>Better Terminology</vt:lpstr>
      <vt:lpstr>Monolith and Coupling</vt:lpstr>
      <vt:lpstr>BC as Seam</vt:lpstr>
      <vt:lpstr>Extraction Tactics</vt:lpstr>
      <vt:lpstr>The Issue</vt:lpstr>
      <vt:lpstr>The Database</vt:lpstr>
      <vt:lpstr>Foreign Keys</vt:lpstr>
      <vt:lpstr>Foreign Keys</vt:lpstr>
      <vt:lpstr>Compare</vt:lpstr>
      <vt:lpstr>Transactions</vt:lpstr>
      <vt:lpstr>Shared Static Data</vt:lpstr>
      <vt:lpstr>Shared Mutable Data</vt:lpstr>
      <vt:lpstr>Shared Table</vt:lpstr>
      <vt:lpstr>NoSQL?</vt:lpstr>
      <vt:lpstr>Extraction Tactics</vt:lpstr>
      <vt:lpstr>Newman Forgot?</vt:lpstr>
      <vt:lpstr>FRDS Broker</vt:lpstr>
      <vt:lpstr>MicroService Context</vt:lpstr>
      <vt:lpstr>Sidebar: Aggregates</vt:lpstr>
      <vt:lpstr>REST Context</vt:lpstr>
      <vt:lpstr>Branch By Abstraction</vt:lpstr>
      <vt:lpstr>Newman’s New Book</vt:lpstr>
      <vt:lpstr>Goto2019 Workshop</vt:lpstr>
      <vt:lpstr>BBA</vt:lpstr>
      <vt:lpstr>BottomLine</vt:lpstr>
      <vt:lpstr>Extraction Tactics</vt:lpstr>
      <vt:lpstr>Migration Pattern</vt:lpstr>
      <vt:lpstr>Reporting</vt:lpstr>
      <vt:lpstr>Reporting </vt:lpstr>
      <vt:lpstr>Reporting</vt:lpstr>
      <vt:lpstr>Code Level Legacy Refactoring</vt:lpstr>
      <vt:lpstr>Incremental Testability</vt:lpstr>
      <vt:lpstr>Software Vise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</dc:title>
  <dc:creator>hbc</dc:creator>
  <cp:lastModifiedBy>Henrik Bærbak Christensen</cp:lastModifiedBy>
  <cp:revision>112</cp:revision>
  <dcterms:created xsi:type="dcterms:W3CDTF">2006-08-16T00:00:00Z</dcterms:created>
  <dcterms:modified xsi:type="dcterms:W3CDTF">2021-10-28T08:56:20Z</dcterms:modified>
</cp:coreProperties>
</file>